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331" r:id="rId3"/>
    <p:sldId id="300" r:id="rId4"/>
    <p:sldId id="310" r:id="rId5"/>
    <p:sldId id="330" r:id="rId6"/>
    <p:sldId id="328" r:id="rId7"/>
    <p:sldId id="311" r:id="rId8"/>
    <p:sldId id="312" r:id="rId9"/>
    <p:sldId id="301" r:id="rId10"/>
    <p:sldId id="313" r:id="rId11"/>
    <p:sldId id="314" r:id="rId12"/>
    <p:sldId id="291" r:id="rId13"/>
    <p:sldId id="262" r:id="rId14"/>
    <p:sldId id="269" r:id="rId15"/>
    <p:sldId id="302" r:id="rId16"/>
    <p:sldId id="292" r:id="rId17"/>
    <p:sldId id="324" r:id="rId18"/>
    <p:sldId id="329" r:id="rId19"/>
    <p:sldId id="293" r:id="rId20"/>
    <p:sldId id="303" r:id="rId21"/>
    <p:sldId id="299" r:id="rId22"/>
    <p:sldId id="317" r:id="rId23"/>
    <p:sldId id="332" r:id="rId24"/>
    <p:sldId id="304" r:id="rId25"/>
    <p:sldId id="298" r:id="rId26"/>
    <p:sldId id="322" r:id="rId27"/>
    <p:sldId id="32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hyperlink" Target="http://www.youtube.com/watch?v=wwcx2DVXHFM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99B0-4C46-4092-9EF2-C0398B081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Audit Observations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155198-00A9-478D-B204-C7CD244695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67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iqz5\Pictures\safety 1.jpg">
            <a:extLst>
              <a:ext uri="{FF2B5EF4-FFF2-40B4-BE49-F238E27FC236}">
                <a16:creationId xmlns:a16="http://schemas.microsoft.com/office/drawing/2014/main" id="{4E016714-4217-4985-87DF-C5E408B42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r="12067"/>
          <a:stretch>
            <a:fillRect/>
          </a:stretch>
        </p:blipFill>
        <p:spPr bwMode="auto">
          <a:xfrm>
            <a:off x="1752600" y="203201"/>
            <a:ext cx="438308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C:\Users\iqz5\Pictures\safety 13.jpg">
            <a:extLst>
              <a:ext uri="{FF2B5EF4-FFF2-40B4-BE49-F238E27FC236}">
                <a16:creationId xmlns:a16="http://schemas.microsoft.com/office/drawing/2014/main" id="{186C2859-8FCE-45D8-B06B-ABB9DD0D3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r="7082"/>
          <a:stretch>
            <a:fillRect/>
          </a:stretch>
        </p:blipFill>
        <p:spPr bwMode="auto">
          <a:xfrm>
            <a:off x="5562600" y="2673350"/>
            <a:ext cx="49228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373A5F3-1DC9-43B8-8E7D-3AEA6A13080A}"/>
              </a:ext>
            </a:extLst>
          </p:cNvPr>
          <p:cNvSpPr/>
          <p:nvPr/>
        </p:nvSpPr>
        <p:spPr>
          <a:xfrm>
            <a:off x="1752600" y="228600"/>
            <a:ext cx="9906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3.3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iqz5\Pictures\safety 6.jpg">
            <a:extLst>
              <a:ext uri="{FF2B5EF4-FFF2-40B4-BE49-F238E27FC236}">
                <a16:creationId xmlns:a16="http://schemas.microsoft.com/office/drawing/2014/main" id="{76CC409B-A5F1-497C-82ED-A09E872E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/>
          <a:stretch>
            <a:fillRect/>
          </a:stretch>
        </p:blipFill>
        <p:spPr bwMode="auto">
          <a:xfrm>
            <a:off x="5853113" y="1658938"/>
            <a:ext cx="47053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C:\Users\iqz5\Pictures\safety 3.jpg">
            <a:extLst>
              <a:ext uri="{FF2B5EF4-FFF2-40B4-BE49-F238E27FC236}">
                <a16:creationId xmlns:a16="http://schemas.microsoft.com/office/drawing/2014/main" id="{3AB408F8-4F60-4FE6-B5C5-DDAC0FC79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685801"/>
            <a:ext cx="4198938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4AA0B04-06BE-4C4E-8D40-BF03F24AC643}"/>
              </a:ext>
            </a:extLst>
          </p:cNvPr>
          <p:cNvSpPr/>
          <p:nvPr/>
        </p:nvSpPr>
        <p:spPr>
          <a:xfrm>
            <a:off x="1625600" y="247650"/>
            <a:ext cx="9906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3.4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2">
            <a:extLst>
              <a:ext uri="{FF2B5EF4-FFF2-40B4-BE49-F238E27FC236}">
                <a16:creationId xmlns:a16="http://schemas.microsoft.com/office/drawing/2014/main" id="{943C4976-E00A-4759-AADA-DA78D5722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59F556-89A1-492E-9157-30266676CB74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33795" name="Content Placeholder 10">
            <a:extLst>
              <a:ext uri="{FF2B5EF4-FFF2-40B4-BE49-F238E27FC236}">
                <a16:creationId xmlns:a16="http://schemas.microsoft.com/office/drawing/2014/main" id="{DC370EFA-1AC4-4953-BB10-5C44DF0D509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5" t="14848" r="7652"/>
          <a:stretch>
            <a:fillRect/>
          </a:stretch>
        </p:blipFill>
        <p:spPr>
          <a:xfrm>
            <a:off x="3704787" y="803094"/>
            <a:ext cx="8214902" cy="4256586"/>
          </a:xfrm>
        </p:spPr>
      </p:pic>
      <p:pic>
        <p:nvPicPr>
          <p:cNvPr id="33798" name="Picture 4" descr="C:\Uganda site visit\Pictures\20150323_112317.jpg">
            <a:extLst>
              <a:ext uri="{FF2B5EF4-FFF2-40B4-BE49-F238E27FC236}">
                <a16:creationId xmlns:a16="http://schemas.microsoft.com/office/drawing/2014/main" id="{C129F4A1-1E34-47A1-AB36-DB99D7E88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19511" r="6497" b="5232"/>
          <a:stretch>
            <a:fillRect/>
          </a:stretch>
        </p:blipFill>
        <p:spPr bwMode="auto">
          <a:xfrm>
            <a:off x="488405" y="480876"/>
            <a:ext cx="3022283" cy="499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C8732CA-1B25-4CFD-8AEA-BD98512A8CA6}"/>
              </a:ext>
            </a:extLst>
          </p:cNvPr>
          <p:cNvSpPr/>
          <p:nvPr/>
        </p:nvSpPr>
        <p:spPr>
          <a:xfrm>
            <a:off x="136433" y="0"/>
            <a:ext cx="1574800" cy="1519238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3.9a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epadmin\Desktop\Malawi Pic\P8100077.JPG">
            <a:extLst>
              <a:ext uri="{FF2B5EF4-FFF2-40B4-BE49-F238E27FC236}">
                <a16:creationId xmlns:a16="http://schemas.microsoft.com/office/drawing/2014/main" id="{E8F6863F-684D-4A13-B1C4-16EB7D0CB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885983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48DF7E9-0C39-4CC2-A7AC-91D77FEAFCC0}"/>
              </a:ext>
            </a:extLst>
          </p:cNvPr>
          <p:cNvSpPr/>
          <p:nvPr/>
        </p:nvSpPr>
        <p:spPr>
          <a:xfrm>
            <a:off x="1704975" y="247650"/>
            <a:ext cx="1574800" cy="1519238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3.9b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CIMG3265.JPG">
            <a:extLst>
              <a:ext uri="{FF2B5EF4-FFF2-40B4-BE49-F238E27FC236}">
                <a16:creationId xmlns:a16="http://schemas.microsoft.com/office/drawing/2014/main" id="{1EC5DEE4-C367-47C8-8873-BD8794E38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5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1F12559-C7B7-418F-991F-AA66DDFAB836}"/>
              </a:ext>
            </a:extLst>
          </p:cNvPr>
          <p:cNvSpPr/>
          <p:nvPr/>
        </p:nvSpPr>
        <p:spPr>
          <a:xfrm>
            <a:off x="1524000" y="-20638"/>
            <a:ext cx="1270000" cy="1274763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3.10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EB472E-7CA6-4C2D-81E9-CD39A44F0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0A0486-F672-4FEF-A0A9-E6C3B7E3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289875" cy="5334001"/>
          </a:xfrm>
          <a:prstGeom prst="rect">
            <a:avLst/>
          </a:prstGeom>
          <a:solidFill>
            <a:srgbClr val="C8C8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89BC21-5566-4B70-91EA-44B4299CB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1870" y="761999"/>
            <a:ext cx="8790301" cy="3810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E47CD-6816-4678-A56B-19F3F80DC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22" y="1298448"/>
            <a:ext cx="7187529" cy="2951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800">
                <a:solidFill>
                  <a:srgbClr val="FFFFFF"/>
                </a:solidFill>
              </a:rPr>
              <a:t>Pre-testing phase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1FCE6A-97BC-41EB-809A-50936E0F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0889" y="4684418"/>
            <a:ext cx="8801282" cy="14115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3B8B5-9437-433E-8D33-3D7D8A78D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2622" y="5006151"/>
            <a:ext cx="7187529" cy="768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2400">
                <a:solidFill>
                  <a:schemeClr val="accent1"/>
                </a:solidFill>
              </a:rPr>
              <a:t>Specimen collection and adequate supplies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>
            <a:extLst>
              <a:ext uri="{FF2B5EF4-FFF2-40B4-BE49-F238E27FC236}">
                <a16:creationId xmlns:a16="http://schemas.microsoft.com/office/drawing/2014/main" id="{DA3BECCA-3710-4AD6-BB0C-952F89FDA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09F0C96-DFAC-4A2B-A2E1-CEEC161A4B28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3BFA43-AA72-4F0B-8649-D33416158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15"/>
          <a:stretch/>
        </p:blipFill>
        <p:spPr>
          <a:xfrm>
            <a:off x="3116424" y="1"/>
            <a:ext cx="5551326" cy="686034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440BF32-8CAF-4C69-BBAE-DA88B203F1D0}"/>
              </a:ext>
            </a:extLst>
          </p:cNvPr>
          <p:cNvSpPr/>
          <p:nvPr/>
        </p:nvSpPr>
        <p:spPr>
          <a:xfrm>
            <a:off x="2966356" y="0"/>
            <a:ext cx="9906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4.3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Content Placeholder 5">
            <a:extLst>
              <a:ext uri="{FF2B5EF4-FFF2-40B4-BE49-F238E27FC236}">
                <a16:creationId xmlns:a16="http://schemas.microsoft.com/office/drawing/2014/main" id="{DAB6EAB2-D55A-4100-A1AF-7C01BA41484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9862" r="4546" b="18974"/>
          <a:stretch>
            <a:fillRect/>
          </a:stretch>
        </p:blipFill>
        <p:spPr>
          <a:xfrm>
            <a:off x="1600200" y="457201"/>
            <a:ext cx="4419600" cy="6099175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1AE1057-81AF-48B2-9F42-4C21516531F6}"/>
              </a:ext>
            </a:extLst>
          </p:cNvPr>
          <p:cNvSpPr/>
          <p:nvPr/>
        </p:nvSpPr>
        <p:spPr>
          <a:xfrm>
            <a:off x="1589088" y="161926"/>
            <a:ext cx="1077912" cy="981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</a:rPr>
              <a:t>4.7a</a:t>
            </a:r>
          </a:p>
        </p:txBody>
      </p:sp>
      <p:pic>
        <p:nvPicPr>
          <p:cNvPr id="40966" name="Picture 6" descr="C:\Users\Mireille\Downloads\IMG_1923.jpg">
            <a:extLst>
              <a:ext uri="{FF2B5EF4-FFF2-40B4-BE49-F238E27FC236}">
                <a16:creationId xmlns:a16="http://schemas.microsoft.com/office/drawing/2014/main" id="{B62C8D91-76C0-4431-9306-FD9E152BF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0"/>
          <a:stretch>
            <a:fillRect/>
          </a:stretch>
        </p:blipFill>
        <p:spPr bwMode="auto">
          <a:xfrm>
            <a:off x="6270626" y="442914"/>
            <a:ext cx="4137025" cy="60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A70417A-212E-4600-B147-EF89D4FE713A}"/>
              </a:ext>
            </a:extLst>
          </p:cNvPr>
          <p:cNvSpPr/>
          <p:nvPr/>
        </p:nvSpPr>
        <p:spPr>
          <a:xfrm>
            <a:off x="6172200" y="152400"/>
            <a:ext cx="1066800" cy="9144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</a:rPr>
              <a:t>4.7b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9F3AFF-6DA9-436D-9955-AC013A59AC5B}"/>
              </a:ext>
            </a:extLst>
          </p:cNvPr>
          <p:cNvSpPr/>
          <p:nvPr/>
        </p:nvSpPr>
        <p:spPr bwMode="auto">
          <a:xfrm>
            <a:off x="7867115" y="4195178"/>
            <a:ext cx="1863725" cy="1238250"/>
          </a:xfrm>
          <a:prstGeom prst="ellipse">
            <a:avLst/>
          </a:prstGeom>
          <a:solidFill>
            <a:srgbClr val="D34817">
              <a:alpha val="33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Perpet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CBD40139-BA42-47B4-9E9B-374AE8DC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8" b="5952"/>
          <a:stretch/>
        </p:blipFill>
        <p:spPr bwMode="auto">
          <a:xfrm>
            <a:off x="1923448" y="1111369"/>
            <a:ext cx="8153400" cy="528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1D6BEC2-8C1F-4617-AB9F-89D1C4FEEFF5}"/>
              </a:ext>
            </a:extLst>
          </p:cNvPr>
          <p:cNvSpPr/>
          <p:nvPr/>
        </p:nvSpPr>
        <p:spPr>
          <a:xfrm>
            <a:off x="1627188" y="652464"/>
            <a:ext cx="1077912" cy="981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</a:rPr>
              <a:t>4.13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>
            <a:extLst>
              <a:ext uri="{FF2B5EF4-FFF2-40B4-BE49-F238E27FC236}">
                <a16:creationId xmlns:a16="http://schemas.microsoft.com/office/drawing/2014/main" id="{9CB904AA-12A1-4D70-80F5-F600B78F8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AB441B2-D218-44B5-8340-80D8FBAD5DEF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4098" name="Picture 2" descr="C:\Uganda site visit\Pictures\20150323_112527.jpg">
            <a:extLst>
              <a:ext uri="{FF2B5EF4-FFF2-40B4-BE49-F238E27FC236}">
                <a16:creationId xmlns:a16="http://schemas.microsoft.com/office/drawing/2014/main" id="{AAE50940-7769-4AB8-97FF-DDD2BEC2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6" b="12079"/>
          <a:stretch>
            <a:fillRect/>
          </a:stretch>
        </p:blipFill>
        <p:spPr bwMode="auto">
          <a:xfrm>
            <a:off x="1676400" y="1219200"/>
            <a:ext cx="8686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4752D6-DC00-462B-B469-505689BC8BEE}"/>
              </a:ext>
            </a:extLst>
          </p:cNvPr>
          <p:cNvGrpSpPr>
            <a:grpSpLocks/>
          </p:cNvGrpSpPr>
          <p:nvPr/>
        </p:nvGrpSpPr>
        <p:grpSpPr bwMode="auto">
          <a:xfrm>
            <a:off x="6669088" y="1466850"/>
            <a:ext cx="2590800" cy="1371600"/>
            <a:chOff x="5181600" y="1905000"/>
            <a:chExt cx="2590800" cy="1371600"/>
          </a:xfrm>
        </p:grpSpPr>
        <p:grpSp>
          <p:nvGrpSpPr>
            <p:cNvPr id="39945" name="Group 8">
              <a:extLst>
                <a:ext uri="{FF2B5EF4-FFF2-40B4-BE49-F238E27FC236}">
                  <a16:creationId xmlns:a16="http://schemas.microsoft.com/office/drawing/2014/main" id="{093E71BE-B80D-47C8-AE3D-58C9B21EDC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400" y="2362200"/>
              <a:ext cx="1143000" cy="914400"/>
              <a:chOff x="5486400" y="2362200"/>
              <a:chExt cx="1143000" cy="914400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D1C3FF05-4B13-41AF-87A0-D176CD01A440}"/>
                  </a:ext>
                </a:extLst>
              </p:cNvPr>
              <p:cNvCxnSpPr/>
              <p:nvPr/>
            </p:nvCxnSpPr>
            <p:spPr>
              <a:xfrm flipH="1">
                <a:off x="5486400" y="2362200"/>
                <a:ext cx="609600" cy="6858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33D46C7-5C22-432B-813A-119BB14A6344}"/>
                  </a:ext>
                </a:extLst>
              </p:cNvPr>
              <p:cNvCxnSpPr/>
              <p:nvPr/>
            </p:nvCxnSpPr>
            <p:spPr>
              <a:xfrm>
                <a:off x="6096000" y="2362200"/>
                <a:ext cx="533400" cy="9144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A7CB42-D576-44E2-BB77-F2B10B750EB7}"/>
                </a:ext>
              </a:extLst>
            </p:cNvPr>
            <p:cNvSpPr txBox="1"/>
            <p:nvPr/>
          </p:nvSpPr>
          <p:spPr>
            <a:xfrm>
              <a:off x="5181600" y="1905000"/>
              <a:ext cx="2590800" cy="400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000" dirty="0">
                  <a:latin typeface="Arial" charset="0"/>
                  <a:ea typeface="ＭＳ Ｐゴシック" pitchFamily="-110" charset="-128"/>
                </a:rPr>
                <a:t>Phlebotomy supplies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3531A0-5AA1-41FA-8D08-EC7CC0B343A3}"/>
              </a:ext>
            </a:extLst>
          </p:cNvPr>
          <p:cNvGrpSpPr>
            <a:grpSpLocks/>
          </p:cNvGrpSpPr>
          <p:nvPr/>
        </p:nvGrpSpPr>
        <p:grpSpPr bwMode="auto">
          <a:xfrm>
            <a:off x="7377113" y="4060825"/>
            <a:ext cx="1865312" cy="1092200"/>
            <a:chOff x="5562600" y="4648200"/>
            <a:chExt cx="1485089" cy="131327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BEBB77D-826F-4CAE-91E3-37A11EDA0164}"/>
                </a:ext>
              </a:extLst>
            </p:cNvPr>
            <p:cNvCxnSpPr/>
            <p:nvPr/>
          </p:nvCxnSpPr>
          <p:spPr>
            <a:xfrm flipH="1" flipV="1">
              <a:off x="5562600" y="4648200"/>
              <a:ext cx="533368" cy="76162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9677B3-F239-40E4-B247-EB3B83D013C0}"/>
                </a:ext>
              </a:extLst>
            </p:cNvPr>
            <p:cNvSpPr txBox="1"/>
            <p:nvPr/>
          </p:nvSpPr>
          <p:spPr>
            <a:xfrm>
              <a:off x="5562600" y="5407915"/>
              <a:ext cx="1485089" cy="5535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400" b="1" dirty="0">
                  <a:latin typeface="Arial" charset="0"/>
                  <a:ea typeface="ＭＳ Ｐゴシック" pitchFamily="-110" charset="-128"/>
                </a:rPr>
                <a:t>Lancets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52C4FB3C-5B96-4134-97D8-7D5EC4F869F2}"/>
              </a:ext>
            </a:extLst>
          </p:cNvPr>
          <p:cNvSpPr/>
          <p:nvPr/>
        </p:nvSpPr>
        <p:spPr>
          <a:xfrm>
            <a:off x="1625600" y="247650"/>
            <a:ext cx="1346200" cy="12192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4.11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361A-3CE8-427C-9746-347E2D52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Audit Pictures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1A920-3859-4448-8659-906C0EA4B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following slides contain pictures from site audits which represent a specific section question in the SPI-RRT checklist</a:t>
            </a:r>
          </a:p>
          <a:p>
            <a:r>
              <a:rPr lang="en-US" sz="2800" dirty="0"/>
              <a:t>For each picture, </a:t>
            </a:r>
          </a:p>
          <a:p>
            <a:pPr lvl="1"/>
            <a:r>
              <a:rPr lang="en-US" sz="2400" dirty="0"/>
              <a:t>Give an audit score based on the quality standards,</a:t>
            </a:r>
          </a:p>
          <a:p>
            <a:pPr lvl="1"/>
            <a:r>
              <a:rPr lang="en-US" sz="2400" dirty="0"/>
              <a:t>Identify the best practices and non-conformities </a:t>
            </a:r>
          </a:p>
          <a:p>
            <a:pPr lvl="1"/>
            <a:r>
              <a:rPr lang="en-US" sz="2400" dirty="0"/>
              <a:t>Recommend some corrective actions where applicable</a:t>
            </a:r>
          </a:p>
        </p:txBody>
      </p:sp>
    </p:spTree>
    <p:extLst>
      <p:ext uri="{BB962C8B-B14F-4D97-AF65-F5344CB8AC3E}">
        <p14:creationId xmlns:p14="http://schemas.microsoft.com/office/powerpoint/2010/main" val="3218425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EB472E-7CA6-4C2D-81E9-CD39A44F0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0A0486-F672-4FEF-A0A9-E6C3B7E3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289875" cy="5334001"/>
          </a:xfrm>
          <a:prstGeom prst="rect">
            <a:avLst/>
          </a:prstGeom>
          <a:solidFill>
            <a:srgbClr val="C8C8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89BC21-5566-4B70-91EA-44B4299CB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1870" y="761999"/>
            <a:ext cx="8790301" cy="3810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F6BDB-411F-4730-B5E9-5B12EB200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22" y="1298448"/>
            <a:ext cx="7187529" cy="2951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800">
                <a:solidFill>
                  <a:srgbClr val="FFFFFF"/>
                </a:solidFill>
              </a:rPr>
              <a:t>Testing phase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1FCE6A-97BC-41EB-809A-50936E0F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0889" y="4684418"/>
            <a:ext cx="8801282" cy="14115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AFFC4-C32E-4C39-AAE4-2B624FB48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2622" y="5006151"/>
            <a:ext cx="7187529" cy="768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2400">
                <a:solidFill>
                  <a:schemeClr val="accent1"/>
                </a:solidFill>
              </a:rPr>
              <a:t>All safety and testing procedures are implemented during throughout testing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>
            <a:extLst>
              <a:ext uri="{FF2B5EF4-FFF2-40B4-BE49-F238E27FC236}">
                <a16:creationId xmlns:a16="http://schemas.microsoft.com/office/drawing/2014/main" id="{922D3EFF-2267-4B2E-82BB-015667A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1F8563-D562-4174-8320-E49578A94FFD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631D28-1FCB-4E17-8928-17DB711CE7AD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11961" t="12444" r="8896"/>
          <a:stretch/>
        </p:blipFill>
        <p:spPr>
          <a:xfrm>
            <a:off x="1700213" y="419100"/>
            <a:ext cx="8750300" cy="5715000"/>
          </a:xfrm>
          <a:ln w="38100" cap="sq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CE6CE16-85E4-4982-82C2-EB7E42B9BF35}"/>
              </a:ext>
            </a:extLst>
          </p:cNvPr>
          <p:cNvSpPr/>
          <p:nvPr/>
        </p:nvSpPr>
        <p:spPr>
          <a:xfrm>
            <a:off x="1625600" y="247650"/>
            <a:ext cx="9906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5.1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>
            <a:extLst>
              <a:ext uri="{FF2B5EF4-FFF2-40B4-BE49-F238E27FC236}">
                <a16:creationId xmlns:a16="http://schemas.microsoft.com/office/drawing/2014/main" id="{A5627CC8-CCD2-4E00-84B8-E00DA41F4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284164"/>
            <a:ext cx="4799013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>
            <a:extLst>
              <a:ext uri="{FF2B5EF4-FFF2-40B4-BE49-F238E27FC236}">
                <a16:creationId xmlns:a16="http://schemas.microsoft.com/office/drawing/2014/main" id="{4374FF44-B471-48B8-B8B4-9922547EA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3654426"/>
            <a:ext cx="4799013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0" descr="http://i1.ytimg.com/vi/wwcx2DVXHFM/hqdefault.jpg">
            <a:hlinkClick r:id="rId4"/>
            <a:extLst>
              <a:ext uri="{FF2B5EF4-FFF2-40B4-BE49-F238E27FC236}">
                <a16:creationId xmlns:a16="http://schemas.microsoft.com/office/drawing/2014/main" id="{13102B0B-A7C5-426A-9B6F-FFD429224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6"/>
          <a:stretch>
            <a:fillRect/>
          </a:stretch>
        </p:blipFill>
        <p:spPr bwMode="auto">
          <a:xfrm>
            <a:off x="1676401" y="1628775"/>
            <a:ext cx="3414713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0A59071-43D4-4E49-ACE7-4E6032DBD132}"/>
              </a:ext>
            </a:extLst>
          </p:cNvPr>
          <p:cNvSpPr/>
          <p:nvPr/>
        </p:nvSpPr>
        <p:spPr>
          <a:xfrm>
            <a:off x="1625600" y="247650"/>
            <a:ext cx="9906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5.3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BE0B6F5-8173-426C-84B8-6DC2A84D479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032" y="804862"/>
            <a:ext cx="10751875" cy="6053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B8038A9-41A3-4C1F-9518-34DABF8BED83}"/>
              </a:ext>
            </a:extLst>
          </p:cNvPr>
          <p:cNvGrpSpPr>
            <a:grpSpLocks/>
          </p:cNvGrpSpPr>
          <p:nvPr/>
        </p:nvGrpSpPr>
        <p:grpSpPr bwMode="auto">
          <a:xfrm>
            <a:off x="5644210" y="1301749"/>
            <a:ext cx="3522788" cy="1759363"/>
            <a:chOff x="4482125" y="1936667"/>
            <a:chExt cx="3124200" cy="144087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B98A8A9-1B13-4835-8CB3-1C51A4D28D1E}"/>
                </a:ext>
              </a:extLst>
            </p:cNvPr>
            <p:cNvSpPr/>
            <p:nvPr/>
          </p:nvSpPr>
          <p:spPr>
            <a:xfrm>
              <a:off x="4482125" y="2311167"/>
              <a:ext cx="1066800" cy="1066373"/>
            </a:xfrm>
            <a:prstGeom prst="ellipse">
              <a:avLst/>
            </a:prstGeom>
            <a:solidFill>
              <a:srgbClr val="FFC000">
                <a:alpha val="1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E7F2264-0DE4-478C-8D13-5A0083F81FBC}"/>
                </a:ext>
              </a:extLst>
            </p:cNvPr>
            <p:cNvSpPr/>
            <p:nvPr/>
          </p:nvSpPr>
          <p:spPr>
            <a:xfrm>
              <a:off x="6539525" y="1936667"/>
              <a:ext cx="1066800" cy="1066373"/>
            </a:xfrm>
            <a:prstGeom prst="ellipse">
              <a:avLst/>
            </a:prstGeom>
            <a:solidFill>
              <a:srgbClr val="FFC000">
                <a:alpha val="1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F25E8D9-4732-4EC4-82C3-B0DB8D52088E}"/>
              </a:ext>
            </a:extLst>
          </p:cNvPr>
          <p:cNvGrpSpPr>
            <a:grpSpLocks/>
          </p:cNvGrpSpPr>
          <p:nvPr/>
        </p:nvGrpSpPr>
        <p:grpSpPr bwMode="auto">
          <a:xfrm>
            <a:off x="6489849" y="4376072"/>
            <a:ext cx="3626610" cy="2481927"/>
            <a:chOff x="4726200" y="4495800"/>
            <a:chExt cx="2755075" cy="187002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EBAAA74-D08F-4DC1-99E4-3CF5F0D9B575}"/>
                </a:ext>
              </a:extLst>
            </p:cNvPr>
            <p:cNvCxnSpPr/>
            <p:nvPr/>
          </p:nvCxnSpPr>
          <p:spPr>
            <a:xfrm flipH="1" flipV="1">
              <a:off x="4877144" y="4800922"/>
              <a:ext cx="945103" cy="9139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F1E2BA9-EF44-4295-8A38-FBC4466C7114}"/>
                </a:ext>
              </a:extLst>
            </p:cNvPr>
            <p:cNvCxnSpPr/>
            <p:nvPr/>
          </p:nvCxnSpPr>
          <p:spPr>
            <a:xfrm flipV="1">
              <a:off x="5822247" y="4495800"/>
              <a:ext cx="1509444" cy="121902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751260-1C26-4F80-8A17-B5294B81EF5A}"/>
                </a:ext>
              </a:extLst>
            </p:cNvPr>
            <p:cNvSpPr txBox="1"/>
            <p:nvPr/>
          </p:nvSpPr>
          <p:spPr>
            <a:xfrm>
              <a:off x="4726200" y="5714828"/>
              <a:ext cx="2755075" cy="650994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 defTabSz="9144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Century Gothic"/>
                </a:rPr>
                <a:t>Upside down </a:t>
              </a:r>
            </a:p>
            <a:p>
              <a:pPr algn="ctr" defTabSz="9144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Century Gothic"/>
                </a:rPr>
                <a:t>devices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2A2E0F-5639-42C3-9D13-97133F48221D}"/>
              </a:ext>
            </a:extLst>
          </p:cNvPr>
          <p:cNvGrpSpPr>
            <a:grpSpLocks/>
          </p:cNvGrpSpPr>
          <p:nvPr/>
        </p:nvGrpSpPr>
        <p:grpSpPr bwMode="auto">
          <a:xfrm>
            <a:off x="1435483" y="282741"/>
            <a:ext cx="6768122" cy="5556742"/>
            <a:chOff x="1278301" y="1731403"/>
            <a:chExt cx="4817700" cy="341512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E0E1BD-6856-4C00-88C2-7B9627E063CA}"/>
                </a:ext>
              </a:extLst>
            </p:cNvPr>
            <p:cNvSpPr txBox="1"/>
            <p:nvPr/>
          </p:nvSpPr>
          <p:spPr>
            <a:xfrm>
              <a:off x="1278301" y="1731403"/>
              <a:ext cx="4817700" cy="277051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dirty="0">
                  <a:solidFill>
                    <a:prstClr val="black"/>
                  </a:solidFill>
                  <a:latin typeface="Century Gothic"/>
                </a:rPr>
                <a:t>Same collection device for 3 different RT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02E24B8-909A-4CF4-A56E-0FE427033547}"/>
                </a:ext>
              </a:extLst>
            </p:cNvPr>
            <p:cNvCxnSpPr/>
            <p:nvPr/>
          </p:nvCxnSpPr>
          <p:spPr>
            <a:xfrm>
              <a:off x="3341210" y="2100566"/>
              <a:ext cx="759415" cy="902662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6F4C522-8E29-4C55-816C-7B558B9C7F75}"/>
                </a:ext>
              </a:extLst>
            </p:cNvPr>
            <p:cNvCxnSpPr/>
            <p:nvPr/>
          </p:nvCxnSpPr>
          <p:spPr>
            <a:xfrm>
              <a:off x="3341210" y="2100566"/>
              <a:ext cx="73903" cy="643057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AF0EEE3-942E-464C-9983-4D228C525AF2}"/>
                </a:ext>
              </a:extLst>
            </p:cNvPr>
            <p:cNvSpPr txBox="1"/>
            <p:nvPr/>
          </p:nvSpPr>
          <p:spPr>
            <a:xfrm>
              <a:off x="3165372" y="3196145"/>
              <a:ext cx="287176" cy="3463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Century Gothic"/>
                </a:rPr>
                <a:t>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F86D0A-82F2-4E3A-80FB-9C86E1381350}"/>
                </a:ext>
              </a:extLst>
            </p:cNvPr>
            <p:cNvSpPr txBox="1"/>
            <p:nvPr/>
          </p:nvSpPr>
          <p:spPr>
            <a:xfrm>
              <a:off x="4191092" y="3733217"/>
              <a:ext cx="287176" cy="3463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Century Gothic"/>
                </a:rPr>
                <a:t>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7CBE4C-8A1A-4EBE-A698-C3D03FCC7D32}"/>
                </a:ext>
              </a:extLst>
            </p:cNvPr>
            <p:cNvSpPr txBox="1"/>
            <p:nvPr/>
          </p:nvSpPr>
          <p:spPr>
            <a:xfrm>
              <a:off x="4384768" y="4800216"/>
              <a:ext cx="287176" cy="3463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Century Gothic"/>
                </a:rPr>
                <a:t>3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E2C0E32-D3C0-4474-80D5-9BD0CC4776BB}"/>
              </a:ext>
            </a:extLst>
          </p:cNvPr>
          <p:cNvSpPr txBox="1"/>
          <p:nvPr/>
        </p:nvSpPr>
        <p:spPr>
          <a:xfrm>
            <a:off x="2088914" y="6028068"/>
            <a:ext cx="387005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000" dirty="0">
                <a:solidFill>
                  <a:prstClr val="black"/>
                </a:solidFill>
                <a:latin typeface="Century Gothic"/>
              </a:rPr>
              <a:t>Test devices not</a:t>
            </a:r>
          </a:p>
          <a:p>
            <a:pPr algn="ctr" defTabSz="914400">
              <a:defRPr/>
            </a:pPr>
            <a:r>
              <a:rPr lang="en-US" sz="2000" dirty="0">
                <a:solidFill>
                  <a:prstClr val="black"/>
                </a:solidFill>
                <a:latin typeface="Century Gothic"/>
              </a:rPr>
              <a:t> labelled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E19E9C2-D21B-4836-94B1-B49A2AE39E00}"/>
              </a:ext>
            </a:extLst>
          </p:cNvPr>
          <p:cNvSpPr/>
          <p:nvPr/>
        </p:nvSpPr>
        <p:spPr>
          <a:xfrm>
            <a:off x="444883" y="703364"/>
            <a:ext cx="9906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5.4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EB472E-7CA6-4C2D-81E9-CD39A44F0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0A0486-F672-4FEF-A0A9-E6C3B7E3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289875" cy="5334001"/>
          </a:xfrm>
          <a:prstGeom prst="rect">
            <a:avLst/>
          </a:prstGeom>
          <a:solidFill>
            <a:srgbClr val="C8C8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89BC21-5566-4B70-91EA-44B4299CB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1870" y="761999"/>
            <a:ext cx="8790301" cy="3810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D90DC5-2C8B-408A-A72A-D26E48FC7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22" y="1298448"/>
            <a:ext cx="7187529" cy="2951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800">
                <a:solidFill>
                  <a:srgbClr val="FFFFFF"/>
                </a:solidFill>
              </a:rPr>
              <a:t>Post-testing phase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1FCE6A-97BC-41EB-809A-50936E0F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0889" y="4684418"/>
            <a:ext cx="8801282" cy="14115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1DDF4-B813-4F37-A401-CA7E6ADA2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2622" y="5006151"/>
            <a:ext cx="7187529" cy="768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2400">
                <a:solidFill>
                  <a:schemeClr val="accent1"/>
                </a:solidFill>
              </a:rPr>
              <a:t>Documents and records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5">
            <a:extLst>
              <a:ext uri="{FF2B5EF4-FFF2-40B4-BE49-F238E27FC236}">
                <a16:creationId xmlns:a16="http://schemas.microsoft.com/office/drawing/2014/main" id="{85DDD004-B23D-4E79-820C-F4B46C7538C3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457200"/>
            <a:ext cx="8763000" cy="6127750"/>
            <a:chOff x="381000" y="1123829"/>
            <a:chExt cx="8305800" cy="5486521"/>
          </a:xfrm>
        </p:grpSpPr>
        <p:pic>
          <p:nvPicPr>
            <p:cNvPr id="50180" name="Picture 2" descr="C:\Users\Mireille\Downloads\IMG_1922.jpg">
              <a:extLst>
                <a:ext uri="{FF2B5EF4-FFF2-40B4-BE49-F238E27FC236}">
                  <a16:creationId xmlns:a16="http://schemas.microsoft.com/office/drawing/2014/main" id="{A33CDE94-58D0-4956-B7C9-7C706E8D7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33"/>
            <a:stretch>
              <a:fillRect/>
            </a:stretch>
          </p:blipFill>
          <p:spPr bwMode="auto">
            <a:xfrm>
              <a:off x="381000" y="1123829"/>
              <a:ext cx="8305800" cy="5486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003BFE-FEBA-4D3A-9A9B-94122B924340}"/>
                </a:ext>
              </a:extLst>
            </p:cNvPr>
            <p:cNvSpPr/>
            <p:nvPr/>
          </p:nvSpPr>
          <p:spPr>
            <a:xfrm>
              <a:off x="1599786" y="1123829"/>
              <a:ext cx="1295525" cy="5486521"/>
            </a:xfrm>
            <a:prstGeom prst="rect">
              <a:avLst/>
            </a:prstGeom>
            <a:solidFill>
              <a:schemeClr val="accent1">
                <a:alpha val="16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F9635D7D-1EA5-4968-9DE6-37F63A70830B}"/>
              </a:ext>
            </a:extLst>
          </p:cNvPr>
          <p:cNvSpPr/>
          <p:nvPr/>
        </p:nvSpPr>
        <p:spPr>
          <a:xfrm>
            <a:off x="1676400" y="428625"/>
            <a:ext cx="1094792" cy="989628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6.1/6.2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70515952-2AFB-468E-BB92-A20C92C05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0"/>
            <a:ext cx="93300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FC49FA6-7419-49FF-A953-8940C00DD616}"/>
              </a:ext>
            </a:extLst>
          </p:cNvPr>
          <p:cNvSpPr/>
          <p:nvPr/>
        </p:nvSpPr>
        <p:spPr>
          <a:xfrm>
            <a:off x="1600200" y="152400"/>
            <a:ext cx="1174251" cy="1088571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6.2/6.3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iqz5\Pictures\994HQEHG\IMG_0384.JPG">
            <a:extLst>
              <a:ext uri="{FF2B5EF4-FFF2-40B4-BE49-F238E27FC236}">
                <a16:creationId xmlns:a16="http://schemas.microsoft.com/office/drawing/2014/main" id="{040FB7B8-6358-4C27-822A-5B59955A7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2202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0F0AC6A-D35F-4E82-8A01-131B282063C5}"/>
              </a:ext>
            </a:extLst>
          </p:cNvPr>
          <p:cNvSpPr/>
          <p:nvPr/>
        </p:nvSpPr>
        <p:spPr>
          <a:xfrm>
            <a:off x="1752600" y="152400"/>
            <a:ext cx="9906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6.7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1BC970-A7F8-4E74-B48B-45F3E0D1586E}"/>
              </a:ext>
            </a:extLst>
          </p:cNvPr>
          <p:cNvSpPr txBox="1"/>
          <p:nvPr/>
        </p:nvSpPr>
        <p:spPr>
          <a:xfrm>
            <a:off x="9394371" y="3443288"/>
            <a:ext cx="134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Client sits here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EB472E-7CA6-4C2D-81E9-CD39A44F0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0A0486-F672-4FEF-A0A9-E6C3B7E3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289875" cy="5334001"/>
          </a:xfrm>
          <a:prstGeom prst="rect">
            <a:avLst/>
          </a:prstGeom>
          <a:solidFill>
            <a:srgbClr val="C8C8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89BC21-5566-4B70-91EA-44B4299CB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1870" y="761999"/>
            <a:ext cx="8790301" cy="3810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BAB07D-D767-4A0C-8972-AF69D949A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22" y="1298448"/>
            <a:ext cx="7187529" cy="2951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800">
                <a:solidFill>
                  <a:srgbClr val="FFFFFF"/>
                </a:solidFill>
              </a:rPr>
              <a:t>Physical Facility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1FCE6A-97BC-41EB-809A-50936E0F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0889" y="4684418"/>
            <a:ext cx="8801282" cy="14115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95318-AD78-4B60-B384-73E42CD75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2622" y="5006151"/>
            <a:ext cx="7187529" cy="768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2400">
                <a:solidFill>
                  <a:schemeClr val="accent1"/>
                </a:solidFill>
              </a:rPr>
              <a:t>The testing site is adequate to provide a safe and effective HTC services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epadmin\Desktop\Malawi Pic\P8070012.JPG">
            <a:extLst>
              <a:ext uri="{FF2B5EF4-FFF2-40B4-BE49-F238E27FC236}">
                <a16:creationId xmlns:a16="http://schemas.microsoft.com/office/drawing/2014/main" id="{8B9E1B0D-6165-4EC9-8DBF-55EF3C3A9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8F7440E-0B0F-43EA-AEE9-C489AA4A3405}"/>
              </a:ext>
            </a:extLst>
          </p:cNvPr>
          <p:cNvSpPr/>
          <p:nvPr/>
        </p:nvSpPr>
        <p:spPr>
          <a:xfrm>
            <a:off x="1752600" y="228600"/>
            <a:ext cx="9906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2.2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0ED809-896B-475D-BB90-D949A5BF8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754" y="228600"/>
            <a:ext cx="8819731" cy="658757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3A4F82C-3004-4342-A87A-0F652C1F26F5}"/>
              </a:ext>
            </a:extLst>
          </p:cNvPr>
          <p:cNvSpPr/>
          <p:nvPr/>
        </p:nvSpPr>
        <p:spPr>
          <a:xfrm>
            <a:off x="1680754" y="228600"/>
            <a:ext cx="9906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2.2</a:t>
            </a:r>
          </a:p>
        </p:txBody>
      </p:sp>
    </p:spTree>
    <p:extLst>
      <p:ext uri="{BB962C8B-B14F-4D97-AF65-F5344CB8AC3E}">
        <p14:creationId xmlns:p14="http://schemas.microsoft.com/office/powerpoint/2010/main" val="1216227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>
            <a:extLst>
              <a:ext uri="{FF2B5EF4-FFF2-40B4-BE49-F238E27FC236}">
                <a16:creationId xmlns:a16="http://schemas.microsoft.com/office/drawing/2014/main" id="{EBC9F1C9-F087-4F2A-81CC-434938760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00" y="518567"/>
            <a:ext cx="10726462" cy="582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AD69087-84F0-4A17-A7BA-FFD125514EE4}"/>
              </a:ext>
            </a:extLst>
          </p:cNvPr>
          <p:cNvSpPr/>
          <p:nvPr/>
        </p:nvSpPr>
        <p:spPr>
          <a:xfrm>
            <a:off x="962161" y="378823"/>
            <a:ext cx="9906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2.2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iqz5\Desktop\RTQII Trainings\Uganda TOT Mock Assessment\Lab workstation.jpg">
            <a:extLst>
              <a:ext uri="{FF2B5EF4-FFF2-40B4-BE49-F238E27FC236}">
                <a16:creationId xmlns:a16="http://schemas.microsoft.com/office/drawing/2014/main" id="{11DFBCC8-B3ED-4C3C-9E7E-516664C3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0650"/>
            <a:ext cx="87884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CCF389-FD2D-4FBA-B6C4-0022E050344D}"/>
              </a:ext>
            </a:extLst>
          </p:cNvPr>
          <p:cNvSpPr/>
          <p:nvPr/>
        </p:nvSpPr>
        <p:spPr>
          <a:xfrm>
            <a:off x="1752600" y="228600"/>
            <a:ext cx="9906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/>
              <a:t>2.3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CIMG3295.JPG">
            <a:extLst>
              <a:ext uri="{FF2B5EF4-FFF2-40B4-BE49-F238E27FC236}">
                <a16:creationId xmlns:a16="http://schemas.microsoft.com/office/drawing/2014/main" id="{AD7EB5B9-B7A9-45B1-8CF9-1DB593FC6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1"/>
            <a:ext cx="5106988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3F1EF94-70AA-41EB-9836-D331F0DEFD76}"/>
              </a:ext>
            </a:extLst>
          </p:cNvPr>
          <p:cNvSpPr/>
          <p:nvPr/>
        </p:nvSpPr>
        <p:spPr>
          <a:xfrm>
            <a:off x="3429000" y="76201"/>
            <a:ext cx="9906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/>
              <a:t>2.5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90EB472E-7CA6-4C2D-81E9-CD39A44F0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AE0A0486-F672-4FEF-A0A9-E6C3B7E3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289875" cy="5334001"/>
          </a:xfrm>
          <a:prstGeom prst="rect">
            <a:avLst/>
          </a:prstGeom>
          <a:solidFill>
            <a:srgbClr val="C8C8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4689BC21-5566-4B70-91EA-44B4299CB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1870" y="761999"/>
            <a:ext cx="8790301" cy="3810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E5438-771A-4B56-B05E-F898A567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22" y="1298448"/>
            <a:ext cx="7187529" cy="2951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800">
                <a:solidFill>
                  <a:srgbClr val="FFFFFF"/>
                </a:solidFill>
              </a:rPr>
              <a:t>Safety</a:t>
            </a: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7F1FCE6A-97BC-41EB-809A-50936E0F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0889" y="4684418"/>
            <a:ext cx="8801282" cy="14115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1AEB0-DDB1-4745-B794-FFA2DB892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2622" y="5006151"/>
            <a:ext cx="7187529" cy="768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2400">
                <a:solidFill>
                  <a:schemeClr val="accent1"/>
                </a:solidFill>
              </a:rPr>
              <a:t>The testing sites implements infection prevention and control processes.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148</Words>
  <Application>Microsoft Office PowerPoint</Application>
  <PresentationFormat>Widescreen</PresentationFormat>
  <Paragraphs>53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Century Gothic</vt:lpstr>
      <vt:lpstr>Corbel</vt:lpstr>
      <vt:lpstr>Perpetua</vt:lpstr>
      <vt:lpstr>Wingdings 2</vt:lpstr>
      <vt:lpstr>Frame</vt:lpstr>
      <vt:lpstr>Audit Observations</vt:lpstr>
      <vt:lpstr>Site Audit Pictures</vt:lpstr>
      <vt:lpstr>Physical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Pre-testing phase</vt:lpstr>
      <vt:lpstr>PowerPoint Presentation</vt:lpstr>
      <vt:lpstr>PowerPoint Presentation</vt:lpstr>
      <vt:lpstr>PowerPoint Presentation</vt:lpstr>
      <vt:lpstr>PowerPoint Presentation</vt:lpstr>
      <vt:lpstr>Testing phase</vt:lpstr>
      <vt:lpstr>PowerPoint Presentation</vt:lpstr>
      <vt:lpstr>PowerPoint Presentation</vt:lpstr>
      <vt:lpstr>PowerPoint Presentation</vt:lpstr>
      <vt:lpstr>Post-testing phase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 Observations</dc:title>
  <dc:creator>Jackson, Keisha G. (CDC/DDPHSIS/CGH/DGHT)</dc:creator>
  <cp:lastModifiedBy>Jackson, Keisha G. (CDC/DDPHSIS/CGH/OD)</cp:lastModifiedBy>
  <cp:revision>4</cp:revision>
  <dcterms:created xsi:type="dcterms:W3CDTF">2020-12-15T03:48:54Z</dcterms:created>
  <dcterms:modified xsi:type="dcterms:W3CDTF">2022-12-31T02:14:39Z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2020-12-15T04:00:48Z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d7f8d9d8-4f86-45c6-995e-91ac7a515986</vt:lpwstr>
  </property>
  <property fmtid="{D5CDD505-2E9C-101B-9397-08002B2CF9AE}" pid="8" name="MSIP_Label_7b94a7b8-f06c-4dfe-bdcc-9b548fd58c31_ContentBits">
    <vt:lpwstr>0</vt:lpwstr>
  </property>
</Properties>
</file>